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3.xml" ContentType="application/vnd.ms-office.activeX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4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5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7" r:id="rId9"/>
    <p:sldMasterId id="2147483756" r:id="rId10"/>
    <p:sldMasterId id="2147483899" r:id="rId11"/>
  </p:sldMasterIdLst>
  <p:notesMasterIdLst>
    <p:notesMasterId r:id="rId64"/>
  </p:notesMasterIdLst>
  <p:sldIdLst>
    <p:sldId id="324" r:id="rId12"/>
    <p:sldId id="32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6" r:id="rId21"/>
    <p:sldId id="287" r:id="rId22"/>
    <p:sldId id="32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3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8" r:id="rId59"/>
    <p:sldId id="322" r:id="rId60"/>
    <p:sldId id="323" r:id="rId61"/>
    <p:sldId id="329" r:id="rId62"/>
    <p:sldId id="33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476FAC"/>
    <a:srgbClr val="48A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CFDA5D43-AAB0-4BB0-A0BA-7BB23547E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3AB314-8F3F-4349-8B47-BEE4ED19410C}" type="slidenum">
              <a:rPr lang="en-US" altLang="en-US" sz="1200" baseline="0" smtClean="0"/>
              <a:pPr/>
              <a:t>3</a:t>
            </a:fld>
            <a:endParaRPr lang="en-US" altLang="en-US" sz="1200" baseline="0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0DA6C5B-C6F6-4C25-925C-BD0759BB1CF6}" type="slidenum">
              <a:rPr lang="en-US" altLang="en-US" sz="1200" baseline="0" smtClean="0"/>
              <a:pPr/>
              <a:t>13</a:t>
            </a:fld>
            <a:endParaRPr lang="en-US" altLang="en-US" sz="1200" baseline="0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7A76428-D9D4-4290-978E-7A1A57E3B834}" type="slidenum">
              <a:rPr lang="en-US" altLang="en-US" sz="1200" baseline="0" smtClean="0"/>
              <a:pPr/>
              <a:t>14</a:t>
            </a:fld>
            <a:endParaRPr lang="en-US" altLang="en-US" sz="1200" baseline="0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3EAB3C-C0D4-4299-9D46-253FEC787DD1}" type="slidenum">
              <a:rPr lang="en-US" altLang="en-US" sz="1200" baseline="0" smtClean="0"/>
              <a:pPr/>
              <a:t>15</a:t>
            </a:fld>
            <a:endParaRPr lang="en-US" altLang="en-US" sz="1200" baseline="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45CF62D-EC0D-4A2C-9AD9-673B2357A53E}" type="slidenum">
              <a:rPr lang="en-US" altLang="en-US" sz="1200" baseline="0" smtClean="0"/>
              <a:pPr/>
              <a:t>16</a:t>
            </a:fld>
            <a:endParaRPr lang="en-US" altLang="en-US" sz="1200" baseline="0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310B2A-BA97-4DE2-975D-1CC5D77C43AB}" type="slidenum">
              <a:rPr lang="en-US" altLang="en-US" sz="1200" baseline="0" smtClean="0"/>
              <a:pPr/>
              <a:t>17</a:t>
            </a:fld>
            <a:endParaRPr lang="en-US" altLang="en-US" sz="1200" baseline="0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2F0C2B-9FE7-437E-8B39-2CFF968684B7}" type="slidenum">
              <a:rPr lang="en-US" altLang="en-US" sz="1200" baseline="0" smtClean="0"/>
              <a:pPr/>
              <a:t>18</a:t>
            </a:fld>
            <a:endParaRPr lang="en-US" altLang="en-US" sz="1200" baseline="0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79A44E8-D30F-4A14-8C83-14E8D2DE05FF}" type="slidenum">
              <a:rPr lang="en-US" altLang="en-US" sz="1200" baseline="0" smtClean="0"/>
              <a:pPr/>
              <a:t>19</a:t>
            </a:fld>
            <a:endParaRPr lang="en-US" altLang="en-US" sz="1200" baseline="0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8660B8-AA9D-41EA-9140-6F897AA907C3}" type="slidenum">
              <a:rPr lang="en-US" altLang="en-US" sz="1200" baseline="0" smtClean="0"/>
              <a:pPr/>
              <a:t>20</a:t>
            </a:fld>
            <a:endParaRPr lang="en-US" altLang="en-US" sz="1200" baseline="0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15C8FD-3EBE-4154-8625-8FBA396AE26C}" type="slidenum">
              <a:rPr lang="en-US" altLang="en-US" sz="1200" baseline="0" smtClean="0"/>
              <a:pPr/>
              <a:t>21</a:t>
            </a:fld>
            <a:endParaRPr lang="en-US" altLang="en-US" sz="1200" baseline="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47582B-BCE4-4835-821F-EE71B986C5DE}" type="slidenum">
              <a:rPr lang="en-US" altLang="en-US" sz="1200" baseline="0" smtClean="0"/>
              <a:pPr/>
              <a:t>22</a:t>
            </a:fld>
            <a:endParaRPr lang="en-US" altLang="en-US" sz="1200" baseline="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mass number is 51. Mass Number = # protons + # neutrons.  Mass Number = 23 + 28 = 51.  The element is vanadium.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236CCF-BBCA-44D7-A8CD-057E268F7FCC}" type="slidenum">
              <a:rPr lang="en-US" altLang="en-US" sz="1200" baseline="0" smtClean="0"/>
              <a:pPr/>
              <a:t>4</a:t>
            </a:fld>
            <a:endParaRPr lang="en-US" altLang="en-US" sz="1200" baseline="0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75AF77-8A36-4119-9A82-5BCDE693C296}" type="slidenum">
              <a:rPr lang="en-US" altLang="en-US" sz="1200" baseline="0" smtClean="0"/>
              <a:pPr/>
              <a:t>23</a:t>
            </a:fld>
            <a:endParaRPr lang="en-US" altLang="en-US" sz="1200" baseline="0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AB5272-D224-44E0-884C-F624149F3BF9}" type="slidenum">
              <a:rPr lang="en-US" altLang="en-US" sz="1200" baseline="0" smtClean="0"/>
              <a:pPr/>
              <a:t>24</a:t>
            </a:fld>
            <a:endParaRPr lang="en-US" altLang="en-US" sz="1200" baseline="0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76D5D2-8401-4DAF-90D6-96F3795DCE35}" type="slidenum">
              <a:rPr lang="en-US" altLang="en-US" sz="1200" baseline="0" smtClean="0"/>
              <a:pPr/>
              <a:t>25</a:t>
            </a:fld>
            <a:endParaRPr lang="en-US" altLang="en-US" sz="1200" baseline="0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55F6E7-0B6E-43AB-AD99-0C2567FD51FE}" type="slidenum">
              <a:rPr lang="en-US" altLang="en-US" sz="1200" baseline="0" smtClean="0"/>
              <a:pPr/>
              <a:t>26</a:t>
            </a:fld>
            <a:endParaRPr lang="en-US" altLang="en-US" sz="1200" baseline="0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864FB74-3997-4902-8341-0471A8430D42}" type="slidenum">
              <a:rPr lang="en-US" altLang="en-US" sz="1200" baseline="0" smtClean="0"/>
              <a:pPr/>
              <a:t>27</a:t>
            </a:fld>
            <a:endParaRPr lang="en-US" altLang="en-US" sz="1200" baseline="0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mass number is 133. The plus charge in X+ means that the ion has lost an electron, therefore the number of protons is 55 (54+1).  The ion is Cs</a:t>
            </a:r>
            <a:r>
              <a:rPr lang="en-US" altLang="en-US" baseline="30000" smtClean="0"/>
              <a:t>+</a:t>
            </a:r>
            <a:r>
              <a:rPr lang="en-US" altLang="en-US" smtClean="0"/>
              <a:t> with a mass number of 133 (55+78).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3A9D42-9A42-46DF-90AB-4638B2DC3337}" type="slidenum">
              <a:rPr lang="en-US" altLang="en-US" sz="1200" baseline="0" smtClean="0"/>
              <a:pPr/>
              <a:t>28</a:t>
            </a:fld>
            <a:endParaRPr lang="en-US" altLang="en-US" sz="1200" baseline="0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CCE0E12-2950-47BF-AA72-8E0B2588211F}" type="slidenum">
              <a:rPr lang="en-US" altLang="en-US" sz="1200" baseline="0" smtClean="0"/>
              <a:pPr/>
              <a:t>29</a:t>
            </a:fld>
            <a:endParaRPr lang="en-US" altLang="en-US" sz="1200" baseline="0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C17764-3489-4E2A-9D51-EEFEAD4FFF40}" type="slidenum">
              <a:rPr lang="en-US" altLang="en-US" sz="1200" baseline="0" smtClean="0"/>
              <a:pPr/>
              <a:t>30</a:t>
            </a:fld>
            <a:endParaRPr lang="en-US" altLang="en-US" sz="1200" baseline="0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D58775E-73A0-4E8D-8485-708D5C156932}" type="slidenum">
              <a:rPr lang="en-US" altLang="en-US" sz="1200" baseline="0" smtClean="0"/>
              <a:pPr/>
              <a:t>31</a:t>
            </a:fld>
            <a:endParaRPr lang="en-US" altLang="en-US" sz="1200" baseline="0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493013-292A-4899-9982-1D02D12E4831}" type="slidenum">
              <a:rPr lang="en-US" altLang="en-US" sz="1200" baseline="0" smtClean="0"/>
              <a:pPr/>
              <a:t>32</a:t>
            </a:fld>
            <a:endParaRPr lang="en-US" altLang="en-US" sz="1200" baseline="0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25AD9B4-A0A2-4B64-9F01-938BC3D8A894}" type="slidenum">
              <a:rPr lang="en-US" altLang="en-US" sz="1200" baseline="0" smtClean="0"/>
              <a:pPr/>
              <a:t>5</a:t>
            </a:fld>
            <a:endParaRPr lang="en-US" altLang="en-US" sz="1200" baseline="0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3F4B6D-4942-4FB1-8213-B0623AAE9789}" type="slidenum">
              <a:rPr lang="en-US" altLang="en-US" sz="1200" baseline="0" smtClean="0"/>
              <a:pPr/>
              <a:t>33</a:t>
            </a:fld>
            <a:endParaRPr lang="en-US" altLang="en-US" sz="1200" baseline="0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78971E2-BA23-46D9-BBE9-52BF9060E75A}" type="slidenum">
              <a:rPr lang="en-US" altLang="en-US" sz="1200" baseline="0" smtClean="0"/>
              <a:pPr/>
              <a:t>34</a:t>
            </a:fld>
            <a:endParaRPr lang="en-US" altLang="en-US" sz="1200" baseline="0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C914BE6-2D0B-47D6-B9D7-5DF4C7917D20}" type="slidenum">
              <a:rPr lang="en-US" altLang="en-US" sz="1200" baseline="0" smtClean="0"/>
              <a:pPr/>
              <a:t>35</a:t>
            </a:fld>
            <a:endParaRPr lang="en-US" altLang="en-US" sz="1200" baseline="0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B53A88-CD5E-4080-A36D-32446FF15524}" type="slidenum">
              <a:rPr lang="en-US" altLang="en-US" sz="1200" baseline="0" smtClean="0"/>
              <a:pPr/>
              <a:t>36</a:t>
            </a:fld>
            <a:endParaRPr lang="en-US" altLang="en-US" sz="1200" baseline="0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E7C23B-60E4-466F-A1D2-8CDB7BB65670}" type="slidenum">
              <a:rPr lang="en-US" altLang="en-US" sz="1200" baseline="0" smtClean="0"/>
              <a:pPr/>
              <a:t>37</a:t>
            </a:fld>
            <a:endParaRPr lang="en-US" altLang="en-US" sz="1200" baseline="0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4ABA7E-E939-43E0-9C79-A0F7D820941E}" type="slidenum">
              <a:rPr lang="en-US" altLang="en-US" sz="1200" baseline="0" smtClean="0"/>
              <a:pPr/>
              <a:t>39</a:t>
            </a:fld>
            <a:endParaRPr lang="en-US" altLang="en-US" sz="1200" baseline="0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2C5ECA7-1B46-476C-8B6C-151DBA29CF16}" type="slidenum">
              <a:rPr lang="en-US" altLang="en-US" sz="1200" baseline="0" smtClean="0"/>
              <a:pPr/>
              <a:t>40</a:t>
            </a:fld>
            <a:endParaRPr lang="en-US" altLang="en-US" sz="1200" baseline="0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3BB5C2-5FB3-40EE-A869-9E55E19B32C9}" type="slidenum">
              <a:rPr lang="en-US" altLang="en-US" sz="1200" baseline="0" smtClean="0"/>
              <a:pPr/>
              <a:t>41</a:t>
            </a:fld>
            <a:endParaRPr lang="en-US" altLang="en-US" sz="1200" baseline="0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7A123A6-0773-4424-9D1F-9366496BD792}" type="slidenum">
              <a:rPr lang="en-US" altLang="en-US" sz="1200" baseline="0" smtClean="0"/>
              <a:pPr/>
              <a:t>42</a:t>
            </a:fld>
            <a:endParaRPr lang="en-US" altLang="en-US" sz="1200" baseline="0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65AF22-8D3F-4EFF-B307-0D68E1B35E38}" type="slidenum">
              <a:rPr lang="en-US" altLang="en-US" sz="1200" baseline="0" smtClean="0"/>
              <a:pPr/>
              <a:t>43</a:t>
            </a:fld>
            <a:endParaRPr lang="en-US" altLang="en-US" sz="1200" baseline="0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2BEA355-A08F-4BA4-99B6-6B34E34BC397}" type="slidenum">
              <a:rPr lang="en-US" altLang="en-US" sz="1200" baseline="0" smtClean="0"/>
              <a:pPr/>
              <a:t>6</a:t>
            </a:fld>
            <a:endParaRPr lang="en-US" altLang="en-US" sz="1200" baseline="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A7FFBA-5AA9-444E-B379-4EF02B859B12}" type="slidenum">
              <a:rPr lang="en-US" altLang="en-US" sz="1200" baseline="0" smtClean="0"/>
              <a:pPr/>
              <a:t>44</a:t>
            </a:fld>
            <a:endParaRPr lang="en-US" altLang="en-US" sz="1200" baseline="0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5DC4172-5F8D-4C2C-8146-301726EB1F3C}" type="slidenum">
              <a:rPr lang="en-US" altLang="en-US" sz="1200" baseline="0" smtClean="0"/>
              <a:pPr/>
              <a:t>45</a:t>
            </a:fld>
            <a:endParaRPr lang="en-US" altLang="en-US" sz="1200" baseline="0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63366D9-2E39-499E-BCCB-F4E285C7BACD}" type="slidenum">
              <a:rPr lang="en-US" altLang="en-US" sz="1200" baseline="0" smtClean="0"/>
              <a:pPr/>
              <a:t>46</a:t>
            </a:fld>
            <a:endParaRPr lang="en-US" altLang="en-US" sz="1200" baseline="0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525C1EC-0534-42BE-A982-4668A80E8215}" type="slidenum">
              <a:rPr lang="en-US" altLang="en-US" sz="1200" baseline="0" smtClean="0"/>
              <a:pPr/>
              <a:t>47</a:t>
            </a:fld>
            <a:endParaRPr lang="en-US" altLang="en-US" sz="1200" baseline="0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60414B-656C-46BD-8D97-7840FD67E0BC}" type="slidenum">
              <a:rPr lang="en-US" altLang="en-US" sz="1200" baseline="0" smtClean="0"/>
              <a:pPr/>
              <a:t>49</a:t>
            </a:fld>
            <a:endParaRPr lang="en-US" altLang="en-US" sz="1200" baseline="0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58DF36-6E0B-4F55-A849-A1DC8CD5C839}" type="slidenum">
              <a:rPr lang="en-US" altLang="en-US" sz="1200" baseline="0" smtClean="0"/>
              <a:pPr/>
              <a:t>50</a:t>
            </a:fld>
            <a:endParaRPr lang="en-US" altLang="en-US" sz="1200" baseline="0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correct answer is “b”.  The charge on oxygen is 2-.  Since there are two oxygen atoms, the overall charge is 4-.  Therefore, the charge on titanium must be 4+ (not 2+ as the Roman numeral indicates).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94347AF-E7EB-44AB-9636-67594AB8F183}" type="slidenum">
              <a:rPr lang="en-US" altLang="en-US" sz="1200" baseline="0" smtClean="0"/>
              <a:pPr/>
              <a:t>7</a:t>
            </a:fld>
            <a:endParaRPr lang="en-US" altLang="en-US" sz="1200" baseline="0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8EBD0C6-A628-4710-837A-0BF143884FA0}" type="slidenum">
              <a:rPr lang="en-US" altLang="en-US" sz="1200" baseline="0" smtClean="0"/>
              <a:pPr/>
              <a:t>8</a:t>
            </a:fld>
            <a:endParaRPr lang="en-US" altLang="en-US" sz="1200" baseline="0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BDB33F2-67F1-4B7D-9474-06121D872447}" type="slidenum">
              <a:rPr lang="en-US" altLang="en-US" sz="1200" baseline="0" smtClean="0"/>
              <a:pPr/>
              <a:t>9</a:t>
            </a:fld>
            <a:endParaRPr lang="en-US" altLang="en-US" sz="1200" baseline="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Statements I and III are true. Statement II is not true (due to isotopes and ions). Statement IV is not true (due to nuclear chemistry).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8A0D1C-C461-4CB9-936F-C52E6AF80357}" type="slidenum">
              <a:rPr lang="en-US" altLang="en-US" sz="1200" baseline="0" smtClean="0"/>
              <a:pPr/>
              <a:t>10</a:t>
            </a:fld>
            <a:endParaRPr lang="en-US" altLang="en-US" sz="1200" baseline="0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42497A-C661-48CB-8A24-A39E93CBD681}" type="slidenum">
              <a:rPr lang="en-US" altLang="en-US" sz="1200" baseline="0" smtClean="0"/>
              <a:pPr/>
              <a:t>11</a:t>
            </a:fld>
            <a:endParaRPr lang="en-US" altLang="en-US" sz="1200" baseline="0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5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235E-F587-4D1E-83D9-112DF8B5C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769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C29D61F-5E6C-4ED6-9817-2940BC904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4918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7DE4860-D7CB-49F1-8550-BADBBC04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5652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332F10C-DDEF-4CCA-859C-B823F7156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73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DB5AA7D-9F99-4CB6-93C9-2B77E12C5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17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B6A0E7C-627A-436C-B596-8CADB453E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4074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EF86C00-85C0-4053-AD62-426E32A5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3187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DC9F7DA-0D6F-47BD-8C26-69B5291FE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2414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9C5B305-5435-42A7-9E55-84393DFFD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583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E51CA99B-E385-4FC6-A839-AC4726919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368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B21A33C-E818-41E7-905B-AB250008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B870-2B49-4DF0-B833-6A0ADE77D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937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BAB309B-2660-4F58-8B11-534DEC020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9209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3A466B4-1D16-4F1B-BAF5-7F2F48930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549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FA813C6-8C51-4852-AAC4-A97BFDDF3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3412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06DDDF9-6F45-48C2-A7F5-A1F6C87E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624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4B99DEE-675A-4A63-AF3E-ABF611A96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4014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08BBC00-440F-471D-8F1A-5D88D46D6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981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65488FC-EAB2-4D8F-83F2-6B7DA04D7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493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39960FB-E3B8-43BF-951B-0977AA528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54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5CAEA81-82F5-4EC1-9092-F42BB7656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327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EC3C556-016C-4E3C-B983-F02464AC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9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341-F959-412B-8FC0-611504311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029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E7EF60B-A10E-47C6-85D0-C17887C72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409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C14622ED-EA96-47F0-81DB-9B8BD1F51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692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6EAEC8F-C013-42CA-82B9-7B5B1498A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26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B9A6A3E-A333-4055-B058-2CA64116F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40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B7CC1E0-B35B-4C9F-91A4-25E6C8416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472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CFE117DF-1B5A-4884-B9C6-1D297812C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9192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FA086E2-C569-4118-BC5F-391F0760F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95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4520543-65F5-4228-97BF-E67F8D5CF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0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BB57-0244-407B-B5F7-38F225E07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14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0874-2DDA-4A39-8ED2-C23F26720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6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E925-2972-4F5A-BBA9-84943041A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9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AB51-756F-45DF-B6AA-CA913286A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9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2441-429C-44BC-BCF2-2B57EA1CE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ACDA-2005-4048-9F0B-213FE8A35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109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B902-F97C-4FCA-B870-62DE93235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4F9D-2447-499B-B7B1-A8D9EA7C6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43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3302A-1D8A-406C-BB5C-AE2B4A563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98B6-3114-458E-B928-0539C5B5C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5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A1DC-232F-4E6B-95F5-CFE43AC37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08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5CFB-7E19-4A46-AFCB-C165235D7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2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E853-5AB9-4444-893B-516608B07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9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ECD-CC19-4567-915A-33DD209ED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70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090D-3496-4A73-89B3-CCA8089A5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2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1255-86F3-4148-81C5-4C823493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95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1CF1-BB18-43E0-A51F-D1FF35083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28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6104-3456-4EA1-9315-AA02C129E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6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F976E-0078-4B0D-9C86-C0E125CB5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2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9E8E9-16B8-4C9E-8A25-5C24C16EC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85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2364-7B7C-407D-AEC2-0DCDE2306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68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8F43-F6C5-4F1F-97C8-51617297C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49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C90F-0759-4AB3-BD54-5DCE95F20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237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3887-A441-43B9-A296-8FCC33E05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48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7C52-5A6E-44D1-BFBA-6F8B96067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CEFB-7E1D-4072-814C-6C228501D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40B7-557B-47A4-A915-7C55380A0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65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3B98-8000-4377-A489-F36C22AEA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79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C8CC-59CF-4C43-A553-72BB58C4A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1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44DF-DB3C-4093-A3D4-42305FAD7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2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6CBC-C3E4-4154-9B63-E9CD8F984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0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2E8E-032C-4B2B-AE44-0AFB4CF1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961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021E-DC6E-43E2-88F0-0438A6FE7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695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FC4B-C62B-4CEB-9240-7D107379D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849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AF83-39B2-4035-BF30-AE96E0F9B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41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A989-13A5-4FE2-9A31-9236E0734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673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9558-378E-4330-A6DF-17453244B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529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98DE-6B22-44B6-B92D-5702D0126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44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72F6-27B7-4B16-9951-8DD5E6235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88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63C3-BFDC-484A-AF10-68A5B3CB9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656E-6815-47B0-99A0-0B6B15CEF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163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677C3-F145-43ED-9555-6F5FADC51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55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A894-7C2E-43C4-9CC6-DDDAF98CE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91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DAAA-412A-47D6-975B-679001971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98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1D19-9AA8-45CD-B938-6F3E8C277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04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E0AC-2DC6-4FB1-BEE2-6F4716351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09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A85F-1E34-434B-91AD-01AEFBF1D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8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4212-6B3F-40D9-A90D-671D9427A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05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E9B8D-F82A-4B87-9257-AB8396E15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23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3196-4261-4BB5-B463-DA5ADF0E1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28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0808-C154-4F2A-BBE9-80E45F615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15D0-E2E0-4634-825C-0A7C56C79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531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5165-9B53-4C03-90C8-76C8293CA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62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15AB-3E37-4EB4-892D-31DE10046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33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C97E-D5E9-41E2-AE12-4BCC41138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719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5876-8100-4CC0-BC9A-2B84D0240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57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4485-406C-437F-8B8D-235663D45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36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9642-86B9-422F-8ECE-47E611A12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24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A24E-65D3-4993-AAAC-565C68024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979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6FB6-3B0B-47E2-8F61-EBFAFC900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1122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D1D9-6142-4EFD-9B7D-2AEFFED41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05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8199-CAF7-4C3A-991E-420B532F5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72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16CA-CE3C-4B63-BCC6-4CDF6EA03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143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0117-0227-46D5-B0E1-F3817DA23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87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E082-F8DE-4014-8B68-1573F6655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970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B8D2-192B-4769-8E3F-AE7D85B4A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247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3DA7-415B-45BE-AD3A-FA21A8D4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35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BD65-778F-4581-8040-6CE5E1B96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911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C035-721F-4E05-BD3D-6DA7393ED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6344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181F-EA60-483C-AF6F-818A63FF2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142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D06E-3B0D-41A8-9E70-B6934857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28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6915-5E51-4D27-BADF-05C5DE257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31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B407-0B94-4DF5-B606-62D60E425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73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E211-2209-4B32-B753-2691D57BE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77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3D99-5B5C-466C-9CBA-9049EBC8B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15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3DF5-E394-489A-9584-09F1AFAB7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30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1DEB-D8BD-40C4-8B52-E0274B14F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268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59A8-D20E-4D81-8744-20C1AB28D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37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73B9-A7E0-45DA-8B2B-EF963DDBB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526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240F-6EEB-4B39-BA97-F7CA53BF3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839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F0DF-857C-4D08-8AE4-C851A8EC9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43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074E-E0B1-4BBE-9A80-A05C87272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7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DDFF-EC6C-4F4E-B3C7-6C907D438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573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7151-B3E6-4664-9CAA-C97F5F056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F3E6-2038-47F1-8E92-38A31DB4F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46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4F30-F5C0-4D64-98FA-CE90AF6F7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6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B55F-CF84-4FEB-ACE5-8074D8FDA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002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19B1-8C92-489D-BE18-0CFB50E03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757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4130-AE88-4766-A56E-4CF24C7B4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409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E36F-6BB6-4664-8DFF-F8A8CFA90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90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AC98-9B6E-4C1B-9B1C-294137C5D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29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48D-F7D0-480C-9D1D-452F3B4A7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32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EB10-25A9-4883-AAF2-B80F919C3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886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C33A-9205-4956-BC23-FA5B4A76C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194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9971-85AF-48D5-8711-589DCE57F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57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Early History of Chemistry </a:t>
            </a:r>
          </a:p>
        </p:txBody>
      </p:sp>
      <p:sp>
        <p:nvSpPr>
          <p:cNvPr id="6153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A78A27-36E5-4B97-9C75-3540765D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6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C63EDC-71C0-4A75-994A-38221F04F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7FAD35-799D-429E-937C-C9FDFF12D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  <p:sldLayoutId id="21474845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Fundamental Chemical Laws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5" name="Line 1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rc 16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5C5B1D-9B16-4598-8500-95AB99DD3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80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Dalton’s Atomic Theory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07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D4433D-172A-40D0-BDEE-784F1D43E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Early Experiments to Characterize the Atom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10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1080D1-D1B6-4837-A454-33267A4F9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Modern View of Atomic Structure: An Introduction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238502-8649-4939-A7E2-AFAA697ED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Molecules and Ions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A4BDEB-9543-4132-BB86-E833C240C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8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8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8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8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An Introduction to the Periodic Table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0ED930-43FE-4416-86F7-0E63F86FA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300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8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8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8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8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8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Naming Simple Compounds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DD6466-8BC7-4A23-8440-3A715BBA8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1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AB62ED-80AD-49F7-9230-A2A4479F9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7" name="Text Box 1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0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2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Atoms, Molecules,</a:t>
            </a:r>
          </a:p>
          <a:p>
            <a:pPr eaLnBrk="1" hangingPunct="1"/>
            <a:r>
              <a:rPr lang="en-US" altLang="en-US" smtClean="0"/>
              <a:t>and 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9297B7-A508-4CDD-86B0-E7474B76B1D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2527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Postulated the existence of electrons using cathode-ray tubes</a:t>
            </a:r>
            <a:r>
              <a:rPr lang="en-US" altLang="en-US" i="1" smtClean="0"/>
              <a:t>.</a:t>
            </a:r>
          </a:p>
          <a:p>
            <a:pPr marL="533400" indent="-533400" eaLnBrk="1" hangingPunct="1"/>
            <a:r>
              <a:rPr lang="en-US" altLang="en-US" sz="2800" smtClean="0"/>
              <a:t>Determined the charge-to-mass ratio of an electron.</a:t>
            </a:r>
          </a:p>
          <a:p>
            <a:pPr marL="533400" indent="-533400" eaLnBrk="1" hangingPunct="1"/>
            <a:r>
              <a:rPr lang="en-US" altLang="en-US" sz="2800" smtClean="0"/>
              <a:t>The atom must also contain positive particles that balance exactly the negative charge carried by particles that we now call electrons.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J. J. Thomson (1898—1903)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606E1-06E3-4DEC-B20F-AF4BD16B552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Cathode-Ray Tube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275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0002_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>
            <a:fillRect/>
          </a:stretch>
        </p:blipFill>
        <p:spPr bwMode="auto">
          <a:xfrm>
            <a:off x="0" y="-6350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467600" y="5910263"/>
            <a:ext cx="13636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" panose="02020603050405020304" pitchFamily="18" charset="0"/>
              </a:rPr>
              <a:t>(Uranium compound)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" panose="02020603050405020304" pitchFamily="18" charset="0"/>
              </a:rPr>
              <a:t>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2465B-8622-4C5E-803D-09D2564EBEA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Performed experiments involving charged oil drops</a:t>
            </a:r>
            <a:r>
              <a:rPr lang="en-US" altLang="en-US" i="1" smtClean="0"/>
              <a:t>.</a:t>
            </a:r>
          </a:p>
          <a:p>
            <a:pPr marL="533400" indent="-533400" eaLnBrk="1" hangingPunct="1"/>
            <a:r>
              <a:rPr lang="en-US" altLang="en-US" sz="2800" smtClean="0"/>
              <a:t>Determined the magnitude of the charge on a single electron.</a:t>
            </a:r>
          </a:p>
          <a:p>
            <a:pPr marL="533400" indent="-533400" eaLnBrk="1" hangingPunct="1"/>
            <a:r>
              <a:rPr lang="en-US" altLang="en-US" sz="2800" smtClean="0"/>
              <a:t>Calculated the mass of the electron.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Robert Millikan (1909)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ECDE2-DC63-4C01-B609-A38B74D5F61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Millikan Oil Drop Experiment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6566" r:id="rId2" imgW="0" imgH="0"/>
        </mc:Choice>
        <mc:Fallback>
          <p:control r:id="rId2" imgW="0" imgH="0">
            <p:pic>
              <p:nvPicPr>
                <p:cNvPr id="6656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981200"/>
                  <a:ext cx="6478588" cy="3733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A80E5-FF33-4A83-AB17-21719D00E66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Explained the nuclear atom</a:t>
            </a:r>
            <a:r>
              <a:rPr lang="en-US" altLang="en-US" i="1" smtClean="0"/>
              <a:t>.</a:t>
            </a:r>
          </a:p>
          <a:p>
            <a:pPr marL="533400" indent="-533400" eaLnBrk="1" hangingPunct="1"/>
            <a:r>
              <a:rPr lang="en-US" altLang="en-US" sz="2800" smtClean="0"/>
              <a:t>Atom has a dense center of positive charge called the nucleus.</a:t>
            </a:r>
          </a:p>
          <a:p>
            <a:pPr marL="533400" indent="-533400" eaLnBrk="1" hangingPunct="1"/>
            <a:r>
              <a:rPr lang="en-US" altLang="en-US" sz="2800" smtClean="0"/>
              <a:t>Electrons travel around the nucleus at a relatively large distance.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Ernest Rutherford (1911)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F71A6-4A8C-4098-B158-5337A02602B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Rutherford’s Gold Foil Experiment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0662" r:id="rId2" imgW="0" imgH="0"/>
        </mc:Choice>
        <mc:Fallback>
          <p:control r:id="rId2" imgW="0" imgH="0">
            <p:pic>
              <p:nvPicPr>
                <p:cNvPr id="7066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981200"/>
                  <a:ext cx="68580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D58F36-75D7-4EB3-8E39-84DBF737399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7655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The atom contains: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Electrons</a:t>
            </a:r>
            <a:r>
              <a:rPr lang="en-US" altLang="en-US" sz="2800" smtClean="0"/>
              <a:t> – found outside the nucleus; negatively charged.</a:t>
            </a:r>
            <a:endParaRPr lang="en-US" altLang="en-US" sz="2800" i="1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Protons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found in the nucleus; positive charge equal in magnitude to the electron’s negative charge.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Neutrons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found in the nucleus; no charge; virtually same mass as a proton.</a:t>
            </a:r>
            <a:endParaRPr lang="en-US" altLang="en-US" i="1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CBFFD-0A10-44FE-94AD-99412658BEA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The nucleus is: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Small compared with the overall size of the atom.</a:t>
            </a:r>
            <a:endParaRPr lang="en-US" altLang="en-US" sz="2800" i="1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Extremely dense; accounts for almost all of the atom’s mass.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BBC3B-1CE2-49BE-9637-4CB3BA3EB81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Nuclear Atom Viewed in Cross Section</a:t>
            </a:r>
          </a:p>
        </p:txBody>
      </p:sp>
      <p:pic>
        <p:nvPicPr>
          <p:cNvPr id="76805" name="Picture 3" descr="ch02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619500" cy="434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B3866-0049-49D6-BDCC-2C457D55E4E0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3962400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2" action="ppaction://hlinksldjump"/>
              </a:rPr>
              <a:t>2.1  	The Early History of Chemistry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2" action="ppaction://hlinksldjump"/>
              </a:rPr>
              <a:t>2.2  	Fundamental Chemical Laws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2.3  	Dalton’s Atomic Theory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2.4  	Early Experiments to Characterize the Atom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4" action="ppaction://hlinksldjump"/>
              </a:rPr>
              <a:t>2.5 	The Modern View of Atomic Structure: An Introduction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2.6	Molecules and Ions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2.7	An Introduction to the Periodic Table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2.8	Naming Simple Compounds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CF546-F16E-4641-ADBC-1F740939A14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8257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Atoms with the same number of protons but different numbers of neutrons</a:t>
            </a:r>
            <a:r>
              <a:rPr lang="en-US" altLang="en-US" i="1" smtClean="0"/>
              <a:t>.</a:t>
            </a:r>
          </a:p>
          <a:p>
            <a:pPr marL="533400" indent="-533400" eaLnBrk="1" hangingPunct="1"/>
            <a:r>
              <a:rPr lang="en-US" altLang="en-US" sz="2800" smtClean="0"/>
              <a:t>Show almost identical chemical properties; chemistry of atom is due to its electrons.</a:t>
            </a:r>
          </a:p>
          <a:p>
            <a:pPr marL="533400" indent="-533400" eaLnBrk="1" hangingPunct="1"/>
            <a:r>
              <a:rPr lang="en-US" altLang="en-US" sz="2800" smtClean="0"/>
              <a:t>In nature most elements contain mixtures of isotopes.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Isotopes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842DF-4CB2-4407-9128-3BB33086184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Isotopes of Sodium</a:t>
            </a:r>
          </a:p>
        </p:txBody>
      </p:sp>
      <p:pic>
        <p:nvPicPr>
          <p:cNvPr id="80901" name="Picture 3" descr="ch02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3787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3A6A0-34AE-4242-BD71-5F71D9122D0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0866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435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A certain isotope X contains 23 protons and 28 neutrons.  </a:t>
            </a:r>
          </a:p>
          <a:p>
            <a:pPr eaLnBrk="1" hangingPunct="1"/>
            <a:r>
              <a:rPr lang="en-US" altLang="en-US" sz="2800" smtClean="0"/>
              <a:t>What is the </a:t>
            </a:r>
            <a:r>
              <a:rPr lang="en-US" altLang="en-US" sz="2800" smtClean="0">
                <a:solidFill>
                  <a:srgbClr val="0000FF"/>
                </a:solidFill>
              </a:rPr>
              <a:t>mass number</a:t>
            </a:r>
            <a:r>
              <a:rPr lang="en-US" altLang="en-US" sz="2800" smtClean="0"/>
              <a:t> of this isotope?</a:t>
            </a:r>
          </a:p>
          <a:p>
            <a:pPr eaLnBrk="1" hangingPunct="1"/>
            <a:r>
              <a:rPr lang="en-US" altLang="en-US" sz="2800" smtClean="0"/>
              <a:t>Identify the </a:t>
            </a:r>
            <a:r>
              <a:rPr lang="en-US" altLang="en-US" sz="2800" smtClean="0">
                <a:solidFill>
                  <a:srgbClr val="0000FF"/>
                </a:solidFill>
              </a:rPr>
              <a:t>element</a:t>
            </a:r>
            <a:r>
              <a:rPr lang="en-US" altLang="en-US" sz="2800" smtClean="0"/>
              <a:t>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Mass Number = 51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Vanadium</a:t>
            </a:r>
          </a:p>
        </p:txBody>
      </p:sp>
      <p:pic>
        <p:nvPicPr>
          <p:cNvPr id="8295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707B0B-B8ED-4E76-A996-8A16B7FD444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Covalent Bonds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Bonds form between atoms by sharing electrons.</a:t>
            </a:r>
            <a:endParaRPr lang="en-US" altLang="en-US" sz="2800" i="1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Resulting collection of atoms is called a molecule.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Bonds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p" autoUpdateAnimBg="0"/>
      <p:bldP spid="952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507DA-179A-4EB3-B578-4048406D40F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 smtClean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Covalent Bonding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7046" r:id="rId2" imgW="0" imgH="0"/>
        </mc:Choice>
        <mc:Fallback>
          <p:control r:id="rId2" imgW="0" imgH="0">
            <p:pic>
              <p:nvPicPr>
                <p:cNvPr id="8704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752600"/>
                  <a:ext cx="7470775" cy="472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693EB-8FCF-459D-8065-9C3557EB574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42423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Ionic Bonds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Bonds form due to force of attraction between oppositely charged ions.</a:t>
            </a:r>
            <a:endParaRPr lang="en-US" altLang="en-US" sz="2800" i="1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Ion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atom or group of atoms that has a net positive or negative charge.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Cation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positive ion; lost electron(s).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Anion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negative ion; gained electron(s).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Bonds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/>
      <p:bldP spid="9933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D8F2C-03AA-466E-B798-A9C7EDE60AD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vs. Ionic Compounds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1142" r:id="rId2" imgW="0" imgH="0"/>
        </mc:Choice>
        <mc:Fallback>
          <p:control r:id="rId2" imgW="0" imgH="0">
            <p:pic>
              <p:nvPicPr>
                <p:cNvPr id="9114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676400"/>
                  <a:ext cx="7013575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AF935-2FFB-4359-9B3D-06EF2C02E44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92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A certain isotope X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contains 54 electrons and 78 neutrons.  </a:t>
            </a:r>
            <a:r>
              <a:rPr lang="en-US" altLang="en-US" smtClean="0"/>
              <a:t> 	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z="2800" smtClean="0"/>
              <a:t>What is the </a:t>
            </a:r>
            <a:r>
              <a:rPr lang="en-US" altLang="en-US" sz="2800" smtClean="0">
                <a:solidFill>
                  <a:srgbClr val="0000FF"/>
                </a:solidFill>
              </a:rPr>
              <a:t>mass number</a:t>
            </a:r>
            <a:r>
              <a:rPr lang="en-US" altLang="en-US" sz="2800" smtClean="0"/>
              <a:t> of this isotope?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133</a:t>
            </a:r>
          </a:p>
        </p:txBody>
      </p:sp>
      <p:pic>
        <p:nvPicPr>
          <p:cNvPr id="9319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6AB8BA-FD2D-4686-85F7-C42AC76804D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i="1" smtClean="0"/>
              <a:t>Metals vs. Nonmetals</a:t>
            </a:r>
          </a:p>
          <a:p>
            <a:pPr marL="533400" indent="-533400" eaLnBrk="1" hangingPunct="1"/>
            <a:r>
              <a:rPr lang="en-US" altLang="en-US" sz="2800" i="1" smtClean="0"/>
              <a:t>Groups or Families</a:t>
            </a:r>
            <a:r>
              <a:rPr lang="en-US" altLang="en-US" sz="2800" smtClean="0"/>
              <a:t> – elements in the same vertical columns; have similar chemical properties</a:t>
            </a:r>
          </a:p>
          <a:p>
            <a:pPr marL="533400" indent="-533400" eaLnBrk="1" hangingPunct="1"/>
            <a:r>
              <a:rPr lang="en-US" altLang="en-US" sz="2800" i="1" smtClean="0"/>
              <a:t>Periods –</a:t>
            </a:r>
            <a:r>
              <a:rPr lang="en-US" altLang="en-US" sz="2800" smtClean="0"/>
              <a:t> horizontal rows of elements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Periodic Table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F3F78-E4C4-4F87-B40E-CDDF144517E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Periodic Table</a:t>
            </a:r>
          </a:p>
        </p:txBody>
      </p:sp>
      <p:pic>
        <p:nvPicPr>
          <p:cNvPr id="97285" name="Picture 3" descr="ch02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01800"/>
            <a:ext cx="5924550" cy="469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55CC95-5653-49D0-B0E2-3900775B8B7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7114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Law of conservation of mass (Lavoisier):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Mass is neither created nor destroyed.</a:t>
            </a:r>
          </a:p>
          <a:p>
            <a:pPr marL="914400" lvl="1" indent="-457200" eaLnBrk="1" hangingPunct="1">
              <a:buFontTx/>
              <a:buNone/>
            </a:pPr>
            <a:endParaRPr lang="en-US" altLang="en-US" smtClean="0"/>
          </a:p>
          <a:p>
            <a:pPr marL="533400" indent="-533400" eaLnBrk="1" hangingPunct="1"/>
            <a:r>
              <a:rPr lang="en-US" altLang="en-US" sz="2800" smtClean="0"/>
              <a:t>Law of definite proportion (Proust):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A given compound always contains exactly the same proportion of elements by mass.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Important Laws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28A47-AFD5-4936-843F-79D82D8676C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9461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Table of common charges formed when creating ionic compounds.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Groups or Families</a:t>
            </a:r>
          </a:p>
        </p:txBody>
      </p:sp>
      <p:graphicFrame>
        <p:nvGraphicFramePr>
          <p:cNvPr id="109572" name="Group 4"/>
          <p:cNvGraphicFramePr>
            <a:graphicFrameLocks noGrp="1"/>
          </p:cNvGraphicFramePr>
          <p:nvPr/>
        </p:nvGraphicFramePr>
        <p:xfrm>
          <a:off x="1981200" y="3276600"/>
          <a:ext cx="4800600" cy="26670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Group or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Alkali Metals (1A)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Alkaline Earth Metals (2A)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Halogens (7A)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Noble Gases (8A)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/>
      <p:bldP spid="10957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2E40F-F7E6-4A64-9AC0-44F6951F3A4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77348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/>
              <a:t>Binary Compounds</a:t>
            </a:r>
          </a:p>
          <a:p>
            <a:pPr marL="914400" lvl="1" indent="-45720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Composed of two elements</a:t>
            </a:r>
          </a:p>
          <a:p>
            <a:pPr marL="914400" lvl="1" indent="-45720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Ionic and covalent compounds included</a:t>
            </a:r>
          </a:p>
          <a:p>
            <a:pPr marL="533400" indent="-533400" eaLnBrk="1" hangingPunct="1">
              <a:defRPr/>
            </a:pPr>
            <a:r>
              <a:rPr lang="en-US" sz="2800" dirty="0" smtClean="0"/>
              <a:t>Binary Ionic Compounds</a:t>
            </a:r>
          </a:p>
          <a:p>
            <a:pPr marL="914400" lvl="1" indent="-45720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Metal—nonmetal</a:t>
            </a:r>
          </a:p>
          <a:p>
            <a:pPr marL="533400" indent="-533400" eaLnBrk="1" hangingPunct="1">
              <a:defRPr/>
            </a:pPr>
            <a:r>
              <a:rPr lang="en-US" sz="2800" dirty="0" smtClean="0"/>
              <a:t>Binary Covalent Compounds</a:t>
            </a:r>
          </a:p>
          <a:p>
            <a:pPr marL="914400" lvl="1" indent="-45720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Nonmetal—nonmetal</a:t>
            </a:r>
          </a:p>
          <a:p>
            <a:pPr marL="514350" indent="-45720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Common Names only: H</a:t>
            </a:r>
            <a:r>
              <a:rPr lang="en-US" baseline="-25000" dirty="0" smtClean="0"/>
              <a:t>2</a:t>
            </a:r>
            <a:r>
              <a:rPr lang="en-US" dirty="0" smtClean="0"/>
              <a:t>O &amp; NH</a:t>
            </a:r>
            <a:r>
              <a:rPr lang="en-US" baseline="-25000" dirty="0" smtClean="0"/>
              <a:t>3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Naming Compounds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4A2B0-0266-4B33-9832-545851D80AE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162800" cy="3252788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1.	The cation is always named first and the anion second.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2.	A monatomic cation takes its name from the name of the parent element.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3.	A monatomic anion is named by taking the root of the element name and adding –</a:t>
            </a:r>
            <a:r>
              <a:rPr lang="en-US" altLang="en-US" sz="2800" i="1" smtClean="0">
                <a:solidFill>
                  <a:srgbClr val="669900"/>
                </a:solidFill>
              </a:rPr>
              <a:t>ide</a:t>
            </a:r>
            <a:r>
              <a:rPr lang="en-US" altLang="en-US" sz="2800" smtClean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Ionic Compounds (Type 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AF8B9-E7FF-44AC-881A-BF00650D14A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KCl		Potassium chloride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MgBr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Magnesium bromide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CaO		Calcium oxide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Ionic Compounds (Type 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C76F7-4819-4224-9DE5-2A8AA869905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3385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Metals in these compounds form more than one type of positive charge.</a:t>
            </a:r>
          </a:p>
          <a:p>
            <a:pPr marL="533400" indent="-533400" eaLnBrk="1" hangingPunct="1"/>
            <a:r>
              <a:rPr lang="en-US" altLang="en-US" sz="2800" smtClean="0"/>
              <a:t>Charge on the metal ion must be specified.</a:t>
            </a:r>
          </a:p>
          <a:p>
            <a:pPr marL="533400" indent="-533400" eaLnBrk="1" hangingPunct="1"/>
            <a:r>
              <a:rPr lang="en-US" altLang="en-US" sz="2800" smtClean="0"/>
              <a:t>Roman numeral indicates the charge of the metal cation.</a:t>
            </a:r>
          </a:p>
          <a:p>
            <a:pPr marL="533400" indent="-533400" eaLnBrk="1" hangingPunct="1"/>
            <a:r>
              <a:rPr lang="en-US" altLang="en-US" sz="2800" smtClean="0"/>
              <a:t>Transition metal cations usually require a Roman numeral.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Ionic Compounds (Type 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EDB2E-8E3A-41E0-97D4-4EC429BBF08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CuBr		Copper(I) bromide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FeS		Iron(II) sulfide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PbO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	Lead(IV) oxide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Ionic Compounds (Type 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C9D851-DB6E-44BB-9F9B-C94EAF71DF7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 smtClean="0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342423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Must be memorized (see Table 2.5 in text).</a:t>
            </a:r>
          </a:p>
          <a:p>
            <a:pPr marL="533400" indent="-533400" eaLnBrk="1" hangingPunct="1"/>
            <a:r>
              <a:rPr lang="en-US" altLang="en-US" sz="2800" smtClean="0"/>
              <a:t>Examples of compounds containing polyatomic ions: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NaOH		Sodium hydroxide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Mg(NO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	Magnesium nitrate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(NH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		Ammonium sulfate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Polyatomic 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19A9B-17DB-4545-B4F2-65D5DA494FB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Formation of Ionic Compounds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670" r:id="rId2" imgW="0" imgH="0"/>
        </mc:Choice>
        <mc:Fallback>
          <p:control r:id="rId2" imgW="0" imgH="0">
            <p:pic>
              <p:nvPicPr>
                <p:cNvPr id="11366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981200"/>
                  <a:ext cx="6248400" cy="419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41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Examples of Older Names of Cations formed from Transition Metals</a:t>
            </a:r>
            <a:br>
              <a:rPr lang="en-US" altLang="en-US" sz="3600" smtClean="0"/>
            </a:br>
            <a:r>
              <a:rPr lang="en-US" altLang="en-US" sz="1800" smtClean="0"/>
              <a:t>(just FYI… you don’t need these for the test except mercury(I) comes in pairs)</a:t>
            </a:r>
          </a:p>
        </p:txBody>
      </p:sp>
      <p:pic>
        <p:nvPicPr>
          <p:cNvPr id="115715" name="Picture 3" descr="Table_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315200" cy="48831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14400" y="6178550"/>
            <a:ext cx="5791200" cy="533400"/>
          </a:xfrm>
          <a:prstGeom prst="ellipse">
            <a:avLst/>
          </a:prstGeom>
          <a:solidFill>
            <a:srgbClr val="CC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4495800" cy="3381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aseline="0">
                <a:solidFill>
                  <a:srgbClr val="000000"/>
                </a:solidFill>
                <a:latin typeface="Arial" panose="020B0604020202020204" pitchFamily="34" charset="0"/>
              </a:rPr>
              <a:t>From Zumdahl HD book – NOT in AP book!!!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BF91A1-17BC-4A09-8370-EC18D739338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 smtClean="0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91400" cy="42783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Formed between two nonmetals.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1.	The first element in the formula is named first, using the full element name.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2.	The second element is named as if it were an anion (-ide).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3.	Prefixes are used to denote the numbers of atoms present.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4.	The prefix </a:t>
            </a:r>
            <a:r>
              <a:rPr lang="en-US" altLang="en-US" sz="2800" i="1" smtClean="0">
                <a:solidFill>
                  <a:srgbClr val="669900"/>
                </a:solidFill>
              </a:rPr>
              <a:t>mono</a:t>
            </a:r>
            <a:r>
              <a:rPr lang="en-US" altLang="en-US" sz="2800" smtClean="0">
                <a:solidFill>
                  <a:srgbClr val="669900"/>
                </a:solidFill>
              </a:rPr>
              <a:t>- is never used for naming the first element.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Covalent Compounds (Type III)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73A56-6D45-4522-91EB-ED3B9F075C2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05263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Law of multiple proportions (Dalton):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When two elements form a series of compounds, the ratios of the masses of the second element that combine with 1 gram of the first element can always be reduced to small whole numbers.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Important Laws (continued)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FD3C7-22CF-4E4A-A6D7-5DD67C43CFB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 smtClean="0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3048000" cy="1981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Prefixes Used to Indicate Number in Chemical Names</a:t>
            </a:r>
          </a:p>
        </p:txBody>
      </p:sp>
      <p:pic>
        <p:nvPicPr>
          <p:cNvPr id="1187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403725" cy="518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08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DF978-E0F3-493A-9023-F5C9B468063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 smtClean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56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CO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	Carbon dioxide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SF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6</a:t>
            </a:r>
            <a:r>
              <a:rPr lang="en-US" altLang="en-US" sz="2800" smtClean="0">
                <a:solidFill>
                  <a:srgbClr val="0000FF"/>
                </a:solidFill>
              </a:rPr>
              <a:t>		Sulfur hexafluoride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N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		Dinitrogen tetroxide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Covalent Compounds (Type III)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28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7AF6AC-CF36-49C1-A7EE-9FD3D3732E9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 smtClean="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Overall Strategy for Naming Chemical Compounds</a:t>
            </a:r>
          </a:p>
        </p:txBody>
      </p:sp>
      <p:pic>
        <p:nvPicPr>
          <p:cNvPr id="1228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25675"/>
            <a:ext cx="6553200" cy="348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81BD7-2337-4E95-B9EE-D6731CA8CC9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 smtClean="0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Flowchart for Naming Binary Compounds</a:t>
            </a:r>
          </a:p>
        </p:txBody>
      </p:sp>
      <p:pic>
        <p:nvPicPr>
          <p:cNvPr id="1249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3238"/>
            <a:ext cx="6248400" cy="4654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69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A09E65-BEE9-4A68-BB52-A959EF82325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3129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Acids can be recognized by the hydrogen that appears first in the formula—HCl.</a:t>
            </a:r>
          </a:p>
          <a:p>
            <a:pPr marL="533400" indent="-533400" eaLnBrk="1" hangingPunct="1"/>
            <a:r>
              <a:rPr lang="en-US" altLang="en-US" sz="2800" smtClean="0"/>
              <a:t>Molecule with one or more 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ions attached to an anion.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Acids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90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015CB-65F6-49F2-AA77-11FAA679DE0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 smtClean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491807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If the anion does </a:t>
            </a:r>
            <a:r>
              <a:rPr lang="en-US" altLang="en-US" sz="2800" i="1" smtClean="0"/>
              <a:t>not</a:t>
            </a:r>
            <a:r>
              <a:rPr lang="en-US" altLang="en-US" sz="2800" smtClean="0"/>
              <a:t> contain oxygen, the acid is named with the prefix </a:t>
            </a:r>
            <a:r>
              <a:rPr lang="en-US" altLang="en-US" sz="2800" i="1" smtClean="0"/>
              <a:t>hydro–</a:t>
            </a:r>
            <a:r>
              <a:rPr lang="en-US" altLang="en-US" sz="2800" smtClean="0"/>
              <a:t> and the suffix </a:t>
            </a:r>
            <a:r>
              <a:rPr lang="en-US" altLang="en-US" sz="2800" i="1" smtClean="0"/>
              <a:t>–ic</a:t>
            </a:r>
            <a:r>
              <a:rPr lang="en-US" altLang="en-US" sz="2800" smtClean="0"/>
              <a:t>.</a:t>
            </a:r>
          </a:p>
          <a:p>
            <a:pPr marL="533400" indent="-533400" eaLnBrk="1" hangingPunct="1"/>
            <a:r>
              <a:rPr lang="en-US" altLang="en-US" sz="2800" smtClean="0"/>
              <a:t>Must be dissolved in water to be an acid! (aq) or acid required – otherwise it’s a GAS</a:t>
            </a:r>
          </a:p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HCl		Hydrochloric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HCN		Hydrocyanic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		Hydrosulfuric acid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Acids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1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9A78F-59C3-4188-94FB-98BDD6DA414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96200" cy="5003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If the anion </a:t>
            </a:r>
            <a:r>
              <a:rPr lang="en-US" altLang="en-US" sz="2800" i="1" smtClean="0"/>
              <a:t>does</a:t>
            </a:r>
            <a:r>
              <a:rPr lang="en-US" altLang="en-US" sz="2800" smtClean="0"/>
              <a:t> contain oxygen: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The suffix </a:t>
            </a:r>
            <a:r>
              <a:rPr lang="en-US" altLang="en-US" sz="2800" i="1" smtClean="0"/>
              <a:t>–ic</a:t>
            </a:r>
            <a:r>
              <a:rPr lang="en-US" altLang="en-US" sz="2800" smtClean="0"/>
              <a:t> is added to the root name if the anion name ends in </a:t>
            </a:r>
            <a:r>
              <a:rPr lang="en-US" altLang="en-US" sz="2800" i="1" smtClean="0"/>
              <a:t>–ate</a:t>
            </a:r>
            <a:r>
              <a:rPr lang="en-US" altLang="en-US" sz="2800" smtClean="0"/>
              <a:t>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Automatically acid – these gases do not exist</a:t>
            </a:r>
          </a:p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HNO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	Nitric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	Sulfuric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HC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Acetic acid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Acids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3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884182-F3CE-4C7B-A91A-1F3662CEBBD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5003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If the anion </a:t>
            </a:r>
            <a:r>
              <a:rPr lang="en-US" altLang="en-US" sz="2800" i="1" smtClean="0"/>
              <a:t>does</a:t>
            </a:r>
            <a:r>
              <a:rPr lang="en-US" altLang="en-US" sz="2800" smtClean="0"/>
              <a:t> contain oxygen: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The suffix </a:t>
            </a:r>
            <a:r>
              <a:rPr lang="en-US" altLang="en-US" sz="2800" i="1" smtClean="0"/>
              <a:t>–ous</a:t>
            </a:r>
            <a:r>
              <a:rPr lang="en-US" altLang="en-US" sz="2800" smtClean="0"/>
              <a:t> is added to the root name if the anion name ends in </a:t>
            </a:r>
            <a:r>
              <a:rPr lang="en-US" altLang="en-US" sz="2800" i="1" smtClean="0"/>
              <a:t>–ite</a:t>
            </a:r>
            <a:r>
              <a:rPr lang="en-US" altLang="en-US" sz="2800" smtClean="0"/>
              <a:t>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Automatically acid – these gases do not exist</a:t>
            </a:r>
          </a:p>
          <a:p>
            <a:pPr marL="533400" indent="-533400" eaLnBrk="1" hangingPunct="1"/>
            <a:r>
              <a:rPr lang="en-US" altLang="en-US" sz="2800" smtClean="0"/>
              <a:t>Examples: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HNO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Nitrous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	Sulfurous acid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HClO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Chlorous acid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Acids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002_1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>
            <a:fillRect/>
          </a:stretch>
        </p:blipFill>
        <p:spPr bwMode="auto">
          <a:xfrm>
            <a:off x="0" y="0"/>
            <a:ext cx="85312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" panose="02020603050405020304" pitchFamily="18" charset="0"/>
              </a:rPr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85B30-B9D2-4CEB-A3EB-02538DE6476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Flowchart for Naming Acids</a:t>
            </a:r>
          </a:p>
        </p:txBody>
      </p:sp>
      <p:pic>
        <p:nvPicPr>
          <p:cNvPr id="136197" name="Picture 3" descr="ch02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43800" cy="456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B77A2-C7CA-489E-96A9-697F2E69C1B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9461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i="1" smtClean="0"/>
              <a:t>Each element is made up of tiny particles called atoms</a:t>
            </a:r>
            <a:r>
              <a:rPr lang="en-US" altLang="en-US" i="1" smtClean="0"/>
              <a:t>.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Dalton’s Atomic Theory (1808)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8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940E6-B359-4603-98A8-1BB05301E5F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649663"/>
          </a:xfrm>
        </p:spPr>
        <p:txBody>
          <a:bodyPr/>
          <a:lstStyle/>
          <a:p>
            <a:pPr marL="457200" indent="-60325" eaLnBrk="1" hangingPunct="1">
              <a:buFontTx/>
              <a:buNone/>
            </a:pPr>
            <a:r>
              <a:rPr lang="en-US" altLang="en-US" sz="2800" smtClean="0"/>
              <a:t>	Which of the following compounds is named </a:t>
            </a:r>
            <a:r>
              <a:rPr lang="en-US" altLang="en-US" sz="2800" smtClean="0">
                <a:solidFill>
                  <a:srgbClr val="0000FF"/>
                </a:solidFill>
              </a:rPr>
              <a:t>incorrectly</a:t>
            </a:r>
            <a:r>
              <a:rPr lang="en-US" altLang="en-US" sz="2800" smtClean="0"/>
              <a:t>?</a:t>
            </a:r>
          </a:p>
          <a:p>
            <a:pPr marL="457200" indent="-60325" eaLnBrk="1" hangingPunct="1">
              <a:buFontTx/>
              <a:buNone/>
            </a:pPr>
            <a:endParaRPr lang="en-US" altLang="en-US" sz="2800" smtClean="0"/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KNO</a:t>
            </a:r>
            <a:r>
              <a:rPr lang="en-US" altLang="en-US" baseline="-25000" smtClean="0"/>
              <a:t>3		</a:t>
            </a:r>
            <a:r>
              <a:rPr lang="en-US" altLang="en-US" smtClean="0"/>
              <a:t>potassium nitrate 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TiO</a:t>
            </a:r>
            <a:r>
              <a:rPr lang="en-US" altLang="en-US" baseline="-25000" smtClean="0"/>
              <a:t>2</a:t>
            </a:r>
            <a:r>
              <a:rPr lang="en-US" altLang="en-US" smtClean="0"/>
              <a:t>		titanium(II) oxide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Sn(OH)</a:t>
            </a:r>
            <a:r>
              <a:rPr lang="en-US" altLang="en-US" baseline="-25000" smtClean="0"/>
              <a:t>4</a:t>
            </a:r>
            <a:r>
              <a:rPr lang="en-US" altLang="en-US" smtClean="0"/>
              <a:t>	tin(IV) hydroxide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PBr</a:t>
            </a:r>
            <a:r>
              <a:rPr lang="en-US" altLang="en-US" baseline="-25000" smtClean="0"/>
              <a:t>5</a:t>
            </a:r>
            <a:r>
              <a:rPr lang="en-US" altLang="en-US" smtClean="0"/>
              <a:t>		phosphorus pentabromide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CaCrO</a:t>
            </a:r>
            <a:r>
              <a:rPr lang="en-US" altLang="en-US" baseline="-25000" smtClean="0"/>
              <a:t>4</a:t>
            </a:r>
            <a:r>
              <a:rPr lang="en-US" altLang="en-US" smtClean="0"/>
              <a:t>		calcium chromate </a:t>
            </a:r>
          </a:p>
        </p:txBody>
      </p:sp>
      <p:pic>
        <p:nvPicPr>
          <p:cNvPr id="13824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762000" y="4038600"/>
            <a:ext cx="4800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autoUpdateAnimBg="0"/>
      <p:bldP spid="1464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Mixed Practice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4267200" cy="4724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Dinitrogen monoxide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Potassium sulfide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Copper (II) nitrate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Dichlorine heptoxide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Chromium (III) sulfate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Iron(III) sulfite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Calcium oxide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Barium carbonate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Iodine monochloride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638800" y="1905000"/>
            <a:ext cx="24384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Cu(NO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Cr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(SO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Fe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(SO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CaO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BaCO</a:t>
            </a:r>
            <a:r>
              <a:rPr lang="en-US" altLang="en-US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ICl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Mixed Practice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048000" cy="4724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BaI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Ca(OH)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FeCO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Cu(ClO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CS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505200" y="18288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Barium iodide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Tetraphosphorus</a:t>
            </a: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trisulfide</a:t>
            </a:r>
            <a:endParaRPr lang="en-US" sz="2800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Calcium hydroxide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Iron (II) carbonate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Sodium dichromate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Diiodine</a:t>
            </a: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pentoxide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Copper(II) perchlorate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Carbon disulfide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baseline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Diboron</a:t>
            </a:r>
            <a:r>
              <a:rPr lang="en-US" sz="280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tetrachloride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41FE03-0E34-463A-9D58-17391149356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18002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i="1" smtClean="0"/>
              <a:t>The atoms of a given element are identical;</a:t>
            </a:r>
            <a:r>
              <a:rPr lang="en-US" altLang="en-US" sz="2800" smtClean="0"/>
              <a:t> the atoms of different elements are different in some fundamental way or ways</a:t>
            </a:r>
            <a:r>
              <a:rPr lang="en-US" altLang="en-US" i="1" smtClean="0"/>
              <a:t>.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Dalton’s Atomic Theory (continued)</a:t>
            </a:r>
            <a:endParaRPr lang="en-US" altLang="en-US" sz="16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DBB63-ED32-4CA6-AB62-73B6E29B97F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22272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i="1" smtClean="0"/>
              <a:t>Chemical compounds are formed when atoms of different elements combine with each other.</a:t>
            </a:r>
            <a:r>
              <a:rPr lang="en-US" altLang="en-US" sz="2800" smtClean="0"/>
              <a:t>  A given compound always has the same relative numbers and types of atoms</a:t>
            </a:r>
            <a:r>
              <a:rPr lang="en-US" altLang="en-US" i="1" smtClean="0"/>
              <a:t>.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Dalton’s Atomic Theory (continued)</a:t>
            </a:r>
            <a:endParaRPr lang="en-US" altLang="en-US" sz="16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FCB46F-A408-4541-8ABC-2213F82B2E3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23129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i="1" smtClean="0"/>
              <a:t>Chemical reactions involve reorganization of the atoms</a:t>
            </a:r>
            <a:r>
              <a:rPr lang="en-US" altLang="en-US" sz="2800" smtClean="0">
                <a:cs typeface="Arial" panose="020B0604020202020204" pitchFamily="34" charset="0"/>
              </a:rPr>
              <a:t>—</a:t>
            </a:r>
            <a:r>
              <a:rPr lang="en-US" altLang="en-US" sz="2800" smtClean="0"/>
              <a:t>changes in the way they are bound together. </a:t>
            </a:r>
          </a:p>
          <a:p>
            <a:pPr marL="533400" indent="-533400" eaLnBrk="1" hangingPunct="1"/>
            <a:r>
              <a:rPr lang="en-US" altLang="en-US" sz="2800" smtClean="0"/>
              <a:t>The atoms themselves are not changed in a chemical reaction.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Dalton’s Atomic Theory (continued)</a:t>
            </a:r>
            <a:endParaRPr lang="en-US" altLang="en-US" sz="16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5320CD-8C65-4F4B-A663-20BB31470EB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076700"/>
          </a:xfrm>
        </p:spPr>
        <p:txBody>
          <a:bodyPr/>
          <a:lstStyle/>
          <a:p>
            <a:pPr marL="609600" indent="15875" eaLnBrk="1" hangingPunct="1">
              <a:buFontTx/>
              <a:buNone/>
            </a:pPr>
            <a:r>
              <a:rPr lang="en-US" altLang="en-US" sz="2800" smtClean="0"/>
              <a:t>Which of the following statements regarding Dalton’s atomic theory are still believed to be </a:t>
            </a:r>
            <a:r>
              <a:rPr lang="en-US" altLang="en-US" sz="2800" smtClean="0">
                <a:solidFill>
                  <a:srgbClr val="0000FF"/>
                </a:solidFill>
              </a:rPr>
              <a:t>true</a:t>
            </a:r>
            <a:r>
              <a:rPr lang="en-US" altLang="en-US" sz="2800" smtClean="0"/>
              <a:t>?</a:t>
            </a:r>
          </a:p>
          <a:p>
            <a:pPr marL="609600" indent="15875" eaLnBrk="1" hangingPunct="1">
              <a:buFontTx/>
              <a:buNone/>
            </a:pPr>
            <a:endParaRPr lang="en-US" altLang="en-US" sz="2800" smtClean="0"/>
          </a:p>
          <a:p>
            <a:pPr marL="609600" indent="15875" eaLnBrk="1" hangingPunct="1">
              <a:buFontTx/>
              <a:buAutoNum type="romanUcPeriod"/>
            </a:pPr>
            <a:r>
              <a:rPr lang="en-US" altLang="en-US" smtClean="0"/>
              <a:t>   Elements are made of tiny particles called atoms. </a:t>
            </a:r>
          </a:p>
          <a:p>
            <a:pPr marL="609600" indent="15875" eaLnBrk="1" hangingPunct="1">
              <a:buFontTx/>
              <a:buAutoNum type="romanUcPeriod"/>
            </a:pPr>
            <a:r>
              <a:rPr lang="en-US" altLang="en-US" smtClean="0"/>
              <a:t>  All atoms of a given element are identical. </a:t>
            </a:r>
          </a:p>
          <a:p>
            <a:pPr marL="609600" indent="15875" eaLnBrk="1" hangingPunct="1">
              <a:buFontTx/>
              <a:buAutoNum type="romanUcPeriod"/>
            </a:pPr>
            <a:r>
              <a:rPr lang="en-US" altLang="en-US" smtClean="0"/>
              <a:t> A given compound always has the same relative    </a:t>
            </a:r>
          </a:p>
          <a:p>
            <a:pPr marL="609600" indent="15875" eaLnBrk="1" hangingPunct="1">
              <a:buFontTx/>
              <a:buNone/>
            </a:pPr>
            <a:r>
              <a:rPr lang="en-US" altLang="en-US" smtClean="0"/>
              <a:t>     numbers and types of atoms. </a:t>
            </a:r>
          </a:p>
          <a:p>
            <a:pPr marL="609600" indent="15875" eaLnBrk="1" hangingPunct="1">
              <a:buFontTx/>
              <a:buNone/>
            </a:pPr>
            <a:r>
              <a:rPr lang="en-US" altLang="en-US" smtClean="0"/>
              <a:t>IV. Atoms are indestructible. </a:t>
            </a:r>
            <a:endParaRPr lang="en-US" altLang="en-US" sz="2800" smtClean="0"/>
          </a:p>
        </p:txBody>
      </p:sp>
      <p:pic>
        <p:nvPicPr>
          <p:cNvPr id="5735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38200" y="3962400"/>
            <a:ext cx="7239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838200" y="4876800"/>
            <a:ext cx="7239000" cy="914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  <p:bldP spid="58373" grpId="0" animBg="1"/>
      <p:bldP spid="58374" grpId="0" animBg="1"/>
    </p:bldLst>
  </p:timing>
</p:sld>
</file>

<file path=ppt/theme/theme1.xml><?xml version="1.0" encoding="utf-8"?>
<a:theme xmlns:a="http://schemas.openxmlformats.org/drawingml/2006/main" name="Section 2.1">
  <a:themeElements>
    <a:clrScheme name="Section 2.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2.2">
  <a:themeElements>
    <a:clrScheme name="Section 2.2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2.3">
  <a:themeElements>
    <a:clrScheme name="Section 2.3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2.4">
  <a:themeElements>
    <a:clrScheme name="Section 2.4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2.5">
  <a:themeElements>
    <a:clrScheme name="Section 2.5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5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2.6">
  <a:themeElements>
    <a:clrScheme name="Section 2.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2.7">
  <a:themeElements>
    <a:clrScheme name="Section 2.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2.8">
  <a:themeElements>
    <a:clrScheme name="Section 2.8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.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C">
  <a:themeElements>
    <a:clrScheme name="TOC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1709</Words>
  <Application>Microsoft Office PowerPoint</Application>
  <PresentationFormat>On-screen Show (4:3)</PresentationFormat>
  <Paragraphs>383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Times</vt:lpstr>
      <vt:lpstr>Arial</vt:lpstr>
      <vt:lpstr>Times New Roman</vt:lpstr>
      <vt:lpstr>Arial Unicode MS</vt:lpstr>
      <vt:lpstr>Wingdings</vt:lpstr>
      <vt:lpstr>Section 2.1</vt:lpstr>
      <vt:lpstr>Section 2.2</vt:lpstr>
      <vt:lpstr>Section 2.3</vt:lpstr>
      <vt:lpstr>Section 2.4</vt:lpstr>
      <vt:lpstr>Section 2.5</vt:lpstr>
      <vt:lpstr>Section 2.6</vt:lpstr>
      <vt:lpstr>Section 2.7</vt:lpstr>
      <vt:lpstr>Section 2.8</vt:lpstr>
      <vt:lpstr>TOC</vt:lpstr>
      <vt:lpstr>Default Design</vt:lpstr>
      <vt:lpstr>1_Default Design</vt:lpstr>
      <vt:lpstr>Chapter 2</vt:lpstr>
      <vt:lpstr>PowerPoint Presentation</vt:lpstr>
      <vt:lpstr>Three Important Laws</vt:lpstr>
      <vt:lpstr>Three Important Laws (continued)</vt:lpstr>
      <vt:lpstr>Dalton’s Atomic Theory (1808)</vt:lpstr>
      <vt:lpstr>Dalton’s Atomic Theory (continued)</vt:lpstr>
      <vt:lpstr>Dalton’s Atomic Theory (continued)</vt:lpstr>
      <vt:lpstr>Dalton’s Atomic Theory (continued)</vt:lpstr>
      <vt:lpstr>Concept Check</vt:lpstr>
      <vt:lpstr>J. J. Thomson (1898—1903)</vt:lpstr>
      <vt:lpstr>Cathode-Ray Tube</vt:lpstr>
      <vt:lpstr>PowerPoint Presentation</vt:lpstr>
      <vt:lpstr>Robert Millikan (1909)</vt:lpstr>
      <vt:lpstr>Millikan Oil Drop Experiment</vt:lpstr>
      <vt:lpstr>Ernest Rutherford (1911)</vt:lpstr>
      <vt:lpstr>Rutherford’s Gold Foil Experiment</vt:lpstr>
      <vt:lpstr>PowerPoint Presentation</vt:lpstr>
      <vt:lpstr>PowerPoint Presentation</vt:lpstr>
      <vt:lpstr>Nuclear Atom Viewed in Cross Section</vt:lpstr>
      <vt:lpstr>Isotopes</vt:lpstr>
      <vt:lpstr>Two Isotopes of Sodium</vt:lpstr>
      <vt:lpstr>Exercise</vt:lpstr>
      <vt:lpstr>Chemical Bonds</vt:lpstr>
      <vt:lpstr>Covalent Bonding</vt:lpstr>
      <vt:lpstr>Chemical Bonds</vt:lpstr>
      <vt:lpstr>Molecular vs. Ionic Compounds</vt:lpstr>
      <vt:lpstr>Exercise</vt:lpstr>
      <vt:lpstr>The Periodic Table</vt:lpstr>
      <vt:lpstr>The Periodic Table</vt:lpstr>
      <vt:lpstr>Groups or Families</vt:lpstr>
      <vt:lpstr>Naming Compounds</vt:lpstr>
      <vt:lpstr>Binary Ionic Compounds (Type I)</vt:lpstr>
      <vt:lpstr>Binary Ionic Compounds (Type I)</vt:lpstr>
      <vt:lpstr>Binary Ionic Compounds (Type II)</vt:lpstr>
      <vt:lpstr>Binary Ionic Compounds (Type II)</vt:lpstr>
      <vt:lpstr>Polyatomic Ions</vt:lpstr>
      <vt:lpstr>Formation of Ionic Compounds</vt:lpstr>
      <vt:lpstr>Examples of Older Names of Cations formed from Transition Metals (just FYI… you don’t need these for the test except mercury(I) comes in pairs)</vt:lpstr>
      <vt:lpstr>Binary Covalent Compounds (Type III)</vt:lpstr>
      <vt:lpstr>Prefixes Used to Indicate Number in Chemical Names</vt:lpstr>
      <vt:lpstr>Binary Covalent Compounds (Type III)</vt:lpstr>
      <vt:lpstr>Overall Strategy for Naming Chemical Compounds</vt:lpstr>
      <vt:lpstr>Flowchart for Naming Binary Compounds</vt:lpstr>
      <vt:lpstr>Acids</vt:lpstr>
      <vt:lpstr>Acids</vt:lpstr>
      <vt:lpstr>Acids</vt:lpstr>
      <vt:lpstr>Acids</vt:lpstr>
      <vt:lpstr>PowerPoint Presentation</vt:lpstr>
      <vt:lpstr>Flowchart for Naming Acids</vt:lpstr>
      <vt:lpstr>Exercise</vt:lpstr>
      <vt:lpstr>Mixed Practice</vt:lpstr>
      <vt:lpstr>Mixed Practice</vt:lpstr>
    </vt:vector>
  </TitlesOfParts>
  <Company>뿿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Rapp, Delbert N</cp:lastModifiedBy>
  <cp:revision>150</cp:revision>
  <dcterms:created xsi:type="dcterms:W3CDTF">2006-07-31T17:58:07Z</dcterms:created>
  <dcterms:modified xsi:type="dcterms:W3CDTF">2018-08-23T15:01:04Z</dcterms:modified>
</cp:coreProperties>
</file>